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71" r:id="rId3"/>
    <p:sldId id="272" r:id="rId4"/>
    <p:sldId id="273" r:id="rId5"/>
    <p:sldId id="274" r:id="rId6"/>
    <p:sldId id="276" r:id="rId7"/>
    <p:sldId id="275" r:id="rId8"/>
    <p:sldId id="279" r:id="rId9"/>
    <p:sldId id="277" r:id="rId10"/>
    <p:sldId id="278" r:id="rId11"/>
    <p:sldId id="280" r:id="rId12"/>
    <p:sldId id="281" r:id="rId13"/>
    <p:sldId id="259" r:id="rId14"/>
  </p:sldIdLst>
  <p:sldSz cx="9144000" cy="5143500" type="screen16x9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8">
          <p15:clr>
            <a:srgbClr val="A4A3A4"/>
          </p15:clr>
        </p15:guide>
        <p15:guide id="2" orient="horz" pos="106">
          <p15:clr>
            <a:srgbClr val="A4A3A4"/>
          </p15:clr>
        </p15:guide>
        <p15:guide id="3" orient="horz" pos="2811">
          <p15:clr>
            <a:srgbClr val="A4A3A4"/>
          </p15:clr>
        </p15:guide>
        <p15:guide id="4" pos="391">
          <p15:clr>
            <a:srgbClr val="A4A3A4"/>
          </p15:clr>
        </p15:guide>
        <p15:guide id="5" pos="560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9C35"/>
    <a:srgbClr val="FFFFFF"/>
    <a:srgbClr val="34B233"/>
    <a:srgbClr val="000000"/>
    <a:srgbClr val="292929"/>
    <a:srgbClr val="D5D2CA"/>
    <a:srgbClr val="005172"/>
    <a:srgbClr val="6AAD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8034E78-7F5D-4C2E-B375-FC64B27BC917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Stijl, donker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202B0CA-FC54-4496-8BCA-5EF66A818D29}" styleName="Stijl, donker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8603FDC-E32A-4AB5-989C-0864C3EAD2B8}" styleName="Stijl, thema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B344D84-9AFB-497E-A393-DC336BA19D2E}" styleName="Stijl, gemiddeld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Stijl, gemiddeld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ijl, gemiddeld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ijl, gemiddeld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Stijl, gemiddeld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Stijl, gemiddeld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Stijl, gemiddeld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A107856-5554-42FB-B03E-39F5DBC370BA}" styleName="Stijl, gemiddeld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E9639D4-E3E2-4D34-9284-5A2195B3D0D7}" styleName="Stijl, lich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1" autoAdjust="0"/>
    <p:restoredTop sz="94660"/>
  </p:normalViewPr>
  <p:slideViewPr>
    <p:cSldViewPr snapToGrid="0" showGuides="1">
      <p:cViewPr varScale="1">
        <p:scale>
          <a:sx n="141" d="100"/>
          <a:sy n="141" d="100"/>
        </p:scale>
        <p:origin x="76" y="164"/>
      </p:cViewPr>
      <p:guideLst>
        <p:guide orient="horz" pos="928"/>
        <p:guide orient="horz" pos="106"/>
        <p:guide orient="horz" pos="2811"/>
        <p:guide pos="391"/>
        <p:guide pos="56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EFC83C-B988-4A9E-9713-F559C31F4362}" type="datetimeFigureOut">
              <a:rPr lang="nl-NL" smtClean="0"/>
              <a:t>19-11-2024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45D2F-C69D-4D90-B22B-9B2DC58DBD5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4121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14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67564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Tijdelijke aanduiding voor afbeelding 24"/>
          <p:cNvSpPr>
            <a:spLocks noGrp="1" noChangeAspect="1"/>
          </p:cNvSpPr>
          <p:nvPr>
            <p:ph type="pic" sz="quarter" idx="19"/>
          </p:nvPr>
        </p:nvSpPr>
        <p:spPr bwMode="auto">
          <a:xfrm>
            <a:off x="6553175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Tijdelijke aanduiding voor afbeelding 24"/>
          <p:cNvSpPr>
            <a:spLocks noGrp="1" noChangeAspect="1"/>
          </p:cNvSpPr>
          <p:nvPr>
            <p:ph type="pic" sz="quarter" idx="16"/>
          </p:nvPr>
        </p:nvSpPr>
        <p:spPr bwMode="auto">
          <a:xfrm>
            <a:off x="4959012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364849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8" name="Tijdelijke aanduiding voor tekst 21"/>
          <p:cNvSpPr>
            <a:spLocks noGrp="1"/>
          </p:cNvSpPr>
          <p:nvPr>
            <p:ph type="body" sz="quarter" idx="20"/>
          </p:nvPr>
        </p:nvSpPr>
        <p:spPr>
          <a:xfrm>
            <a:off x="505856" y="1234871"/>
            <a:ext cx="8385731" cy="330620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nl-NL"/>
              <a:t>Klik om de modelstijlen te bewerken</a:t>
            </a:r>
            <a:endParaRPr lang="en-GB"/>
          </a:p>
        </p:txBody>
      </p:sp>
      <p:sp>
        <p:nvSpPr>
          <p:cNvPr id="19" name="Tijdelijke aanduiding voor tekst 21"/>
          <p:cNvSpPr>
            <a:spLocks noGrp="1"/>
          </p:cNvSpPr>
          <p:nvPr>
            <p:ph type="body" sz="quarter" idx="21"/>
          </p:nvPr>
        </p:nvSpPr>
        <p:spPr>
          <a:xfrm>
            <a:off x="505856" y="1648186"/>
            <a:ext cx="8385731" cy="330620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nl-NL"/>
              <a:t>Klik om de modelstijlen te bewerken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9833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rectangula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504000" y="1368000"/>
            <a:ext cx="3874036" cy="3091979"/>
          </a:xfrm>
        </p:spPr>
        <p:txBody>
          <a:bodyPr lIns="90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Klik om de modelstijlen te bewerken</a:t>
            </a:r>
            <a:endParaRPr lang="en-GB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561600" y="169210"/>
            <a:ext cx="3816000" cy="9720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4607588" y="170100"/>
            <a:ext cx="4284000" cy="4284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4107234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with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620713" y="1473201"/>
            <a:ext cx="2556000" cy="1980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dirty="0"/>
              <a:t>Klik op het pictogram als u een afbeelding wilt toevoegen</a:t>
            </a:r>
          </a:p>
        </p:txBody>
      </p:sp>
      <p:sp>
        <p:nvSpPr>
          <p:cNvPr id="4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3478944" y="1473201"/>
            <a:ext cx="2556000" cy="1980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8"/>
          </p:nvPr>
        </p:nvSpPr>
        <p:spPr>
          <a:xfrm>
            <a:off x="6337175" y="1473201"/>
            <a:ext cx="2556000" cy="1980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13" name="Tijdelijke aanduiding voor dianummer 12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14" name="Titel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15" name="Tijdelijke aanduiding voor tekst 21"/>
          <p:cNvSpPr>
            <a:spLocks noGrp="1"/>
          </p:cNvSpPr>
          <p:nvPr>
            <p:ph type="body" sz="quarter" idx="20"/>
          </p:nvPr>
        </p:nvSpPr>
        <p:spPr>
          <a:xfrm>
            <a:off x="505856" y="3507017"/>
            <a:ext cx="2673132" cy="955446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nl-NL"/>
              <a:t>Klik om de modelstijlen te bewerken</a:t>
            </a:r>
            <a:endParaRPr lang="en-GB"/>
          </a:p>
        </p:txBody>
      </p:sp>
      <p:sp>
        <p:nvSpPr>
          <p:cNvPr id="17" name="Tijdelijke aanduiding voor tekst 21"/>
          <p:cNvSpPr>
            <a:spLocks noGrp="1"/>
          </p:cNvSpPr>
          <p:nvPr>
            <p:ph type="body" sz="quarter" idx="26"/>
          </p:nvPr>
        </p:nvSpPr>
        <p:spPr>
          <a:xfrm>
            <a:off x="6215589" y="3507854"/>
            <a:ext cx="2673132" cy="955446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nl-NL"/>
              <a:t>Klik om de modelstijlen te bewerken</a:t>
            </a:r>
            <a:endParaRPr lang="en-GB"/>
          </a:p>
        </p:txBody>
      </p:sp>
      <p:sp>
        <p:nvSpPr>
          <p:cNvPr id="18" name="Tijdelijke aanduiding voor tekst 21"/>
          <p:cNvSpPr>
            <a:spLocks noGrp="1"/>
          </p:cNvSpPr>
          <p:nvPr>
            <p:ph type="body" sz="quarter" idx="27"/>
          </p:nvPr>
        </p:nvSpPr>
        <p:spPr>
          <a:xfrm>
            <a:off x="3364454" y="3507854"/>
            <a:ext cx="2673132" cy="955446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nl-NL"/>
              <a:t>Klik om de modelstijlen te bewerken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031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 with 2 squar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620713" y="1473201"/>
            <a:ext cx="4059604" cy="2987862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6161" y="1474463"/>
            <a:ext cx="4060800" cy="298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326276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618745" y="1107712"/>
            <a:ext cx="8274430" cy="334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178015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ectangula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6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615950" y="166688"/>
            <a:ext cx="4032000" cy="42903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59588" y="166688"/>
            <a:ext cx="4032000" cy="428966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04470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beeldvu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 bwMode="gray">
          <a:xfrm>
            <a:off x="1" y="0"/>
            <a:ext cx="9143999" cy="51435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 bwMode="white">
          <a:xfrm>
            <a:off x="561600" y="172641"/>
            <a:ext cx="8330400" cy="612000"/>
          </a:xfrm>
          <a:noFill/>
          <a:ln w="0">
            <a:gradFill>
              <a:gsLst>
                <a:gs pos="0">
                  <a:schemeClr val="bg1"/>
                </a:gs>
                <a:gs pos="1000">
                  <a:schemeClr val="bg1">
                    <a:alpha val="0"/>
                  </a:schemeClr>
                </a:gs>
                <a:gs pos="99000">
                  <a:srgbClr val="FFFFFF">
                    <a:alpha val="0"/>
                  </a:srgbClr>
                </a:gs>
                <a:gs pos="100000">
                  <a:schemeClr val="bg1"/>
                </a:gs>
              </a:gsLst>
              <a:lin ang="5400000" scaled="0"/>
            </a:gra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9266283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ianumm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1582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98238" y="1365481"/>
            <a:ext cx="8394937" cy="3092400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61377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abel 4"/>
          <p:cNvSpPr>
            <a:spLocks noGrp="1"/>
          </p:cNvSpPr>
          <p:nvPr>
            <p:ph type="tbl" sz="quarter" idx="10"/>
          </p:nvPr>
        </p:nvSpPr>
        <p:spPr>
          <a:xfrm>
            <a:off x="620713" y="1473200"/>
            <a:ext cx="8272462" cy="298926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93371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with circ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4598375" y="168357"/>
            <a:ext cx="4294800" cy="4294105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61600" y="169210"/>
            <a:ext cx="3816000" cy="9720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6" name="Tijdelijke aanduiding voor afbeelding 24"/>
          <p:cNvSpPr>
            <a:spLocks noGrp="1"/>
          </p:cNvSpPr>
          <p:nvPr>
            <p:ph type="pic" sz="quarter" idx="19" hasCustomPrompt="1"/>
          </p:nvPr>
        </p:nvSpPr>
        <p:spPr>
          <a:xfrm>
            <a:off x="2293449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9" name="Tijdelijke aanduiding voor afbeelding 24"/>
          <p:cNvSpPr>
            <a:spLocks noGrp="1"/>
          </p:cNvSpPr>
          <p:nvPr>
            <p:ph type="pic" sz="quarter" idx="24" hasCustomPrompt="1"/>
          </p:nvPr>
        </p:nvSpPr>
        <p:spPr>
          <a:xfrm>
            <a:off x="3643126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0" name="Tijdelijke aanduiding voor afbeelding 24"/>
          <p:cNvSpPr>
            <a:spLocks noGrp="1"/>
          </p:cNvSpPr>
          <p:nvPr>
            <p:ph type="pic" sz="quarter" idx="25" hasCustomPrompt="1"/>
          </p:nvPr>
        </p:nvSpPr>
        <p:spPr>
          <a:xfrm>
            <a:off x="4992803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1" name="Tijdelijke aanduiding voor afbeelding 24"/>
          <p:cNvSpPr>
            <a:spLocks noGrp="1"/>
          </p:cNvSpPr>
          <p:nvPr>
            <p:ph type="pic" sz="quarter" idx="26" hasCustomPrompt="1"/>
          </p:nvPr>
        </p:nvSpPr>
        <p:spPr>
          <a:xfrm>
            <a:off x="6342480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2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504000" y="1368000"/>
            <a:ext cx="3874036" cy="3091979"/>
          </a:xfrm>
        </p:spPr>
        <p:txBody>
          <a:bodyPr lIns="90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Klik om de modelstijlen te bewerken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345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83988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/>
              <a:t>Klik om de modelstijlen te bewerken</a:t>
            </a:r>
          </a:p>
          <a:p>
            <a:pPr lvl="1"/>
            <a:r>
              <a:rPr lang="en-GB"/>
              <a:t>Tweede niveau</a:t>
            </a:r>
          </a:p>
          <a:p>
            <a:pPr lvl="2"/>
            <a:r>
              <a:rPr lang="en-GB"/>
              <a:t>Derde niveau</a:t>
            </a:r>
          </a:p>
          <a:p>
            <a:pPr lvl="3"/>
            <a:r>
              <a:rPr lang="en-GB"/>
              <a:t>Vierde niveau</a:t>
            </a:r>
          </a:p>
          <a:p>
            <a:pPr lvl="4"/>
            <a:r>
              <a:rPr lang="en-GB"/>
              <a:t>Vijfde niveau</a:t>
            </a:r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33010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with multipl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61600" y="169210"/>
            <a:ext cx="3816000" cy="9720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10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4598375" y="168357"/>
            <a:ext cx="4294800" cy="4294105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11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504000" y="1368000"/>
            <a:ext cx="3874036" cy="3091979"/>
          </a:xfrm>
        </p:spPr>
        <p:txBody>
          <a:bodyPr lIns="90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Klik om de modelstijlen te bewerken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1264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Klik om de stijl te bewerken</a:t>
            </a:r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/>
              <a:t>Klik om de modelstijlen te bewerken</a:t>
            </a:r>
          </a:p>
          <a:p>
            <a:pPr lvl="1"/>
            <a:r>
              <a:rPr lang="en-GB"/>
              <a:t>Tweede niveau</a:t>
            </a:r>
          </a:p>
          <a:p>
            <a:pPr lvl="2"/>
            <a:r>
              <a:rPr lang="en-GB"/>
              <a:t>Derde niveau</a:t>
            </a:r>
            <a:endParaRPr lang="en-GB" dirty="0"/>
          </a:p>
        </p:txBody>
      </p:sp>
      <p:sp>
        <p:nvSpPr>
          <p:cNvPr id="4" name="Tijdelijke aanduiding voor tekst 6"/>
          <p:cNvSpPr>
            <a:spLocks noGrp="1"/>
          </p:cNvSpPr>
          <p:nvPr>
            <p:ph type="body" sz="quarter" idx="11"/>
          </p:nvPr>
        </p:nvSpPr>
        <p:spPr>
          <a:xfrm>
            <a:off x="47858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/>
              <a:t>Klik om de modelstijlen te bewerken</a:t>
            </a:r>
          </a:p>
          <a:p>
            <a:pPr lvl="1"/>
            <a:r>
              <a:rPr lang="en-GB"/>
              <a:t>Tweede niveau</a:t>
            </a:r>
          </a:p>
          <a:p>
            <a:pPr lvl="2"/>
            <a:r>
              <a:rPr lang="en-GB"/>
              <a:t>Derde niveau</a:t>
            </a:r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0493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Klik om de stijl te bewerken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/>
              <a:t>Klik om de modelstijlen te bewerken</a:t>
            </a:r>
          </a:p>
          <a:p>
            <a:pPr lvl="1"/>
            <a:r>
              <a:rPr lang="en-GB"/>
              <a:t>Tweede niveau</a:t>
            </a:r>
          </a:p>
          <a:p>
            <a:pPr lvl="2"/>
            <a:r>
              <a:rPr lang="en-GB"/>
              <a:t>Derde niveau</a:t>
            </a:r>
            <a:endParaRPr lang="en-GB" dirty="0"/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8401" y="1474788"/>
            <a:ext cx="4051491" cy="298608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29501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791075" y="1364830"/>
            <a:ext cx="4102100" cy="309763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8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/>
              <a:t>Klik om de modelstijlen te bewerken</a:t>
            </a:r>
          </a:p>
          <a:p>
            <a:pPr lvl="1"/>
            <a:r>
              <a:rPr lang="en-GB"/>
              <a:t>Tweede niveau</a:t>
            </a:r>
          </a:p>
          <a:p>
            <a:pPr lvl="2"/>
            <a:r>
              <a:rPr lang="en-GB"/>
              <a:t>Derde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540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Klik om de stijl te bewerken</a:t>
            </a:r>
          </a:p>
        </p:txBody>
      </p:sp>
      <p:sp>
        <p:nvSpPr>
          <p:cNvPr id="5" name="Tijdelijke aanduiding voor tabel 4"/>
          <p:cNvSpPr>
            <a:spLocks noGrp="1"/>
          </p:cNvSpPr>
          <p:nvPr>
            <p:ph type="tbl" sz="quarter" idx="11"/>
          </p:nvPr>
        </p:nvSpPr>
        <p:spPr>
          <a:xfrm>
            <a:off x="4791075" y="1473200"/>
            <a:ext cx="4102100" cy="298926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93200" y="1368000"/>
            <a:ext cx="4104000" cy="30924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en-GB"/>
              <a:t>Klik om de modelstijlen te bewerken</a:t>
            </a:r>
          </a:p>
          <a:p>
            <a:pPr lvl="1"/>
            <a:r>
              <a:rPr lang="en-GB"/>
              <a:t>Tweede niveau</a:t>
            </a:r>
          </a:p>
          <a:p>
            <a:pPr lvl="2"/>
            <a:r>
              <a:rPr lang="en-GB"/>
              <a:t>Derde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8394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o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Klik om de stijl te bewerken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5" name="Tijdelijke aanduiding voor SmartArt 7"/>
          <p:cNvSpPr>
            <a:spLocks noGrp="1"/>
          </p:cNvSpPr>
          <p:nvPr>
            <p:ph type="dgm" sz="quarter" idx="10"/>
          </p:nvPr>
        </p:nvSpPr>
        <p:spPr>
          <a:xfrm>
            <a:off x="493200" y="1368000"/>
            <a:ext cx="8398800" cy="3092400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60759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Klik om de stijl te bewerken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35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multipl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/>
          </p:cNvSpPr>
          <p:nvPr>
            <p:ph type="pic" sz="quarter" idx="16" hasCustomPrompt="1"/>
          </p:nvPr>
        </p:nvSpPr>
        <p:spPr>
          <a:xfrm>
            <a:off x="2293449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6" name="Tijdelijke aanduiding voor afbeelding 24"/>
          <p:cNvSpPr>
            <a:spLocks noGrp="1"/>
          </p:cNvSpPr>
          <p:nvPr>
            <p:ph type="pic" sz="quarter" idx="24" hasCustomPrompt="1"/>
          </p:nvPr>
        </p:nvSpPr>
        <p:spPr>
          <a:xfrm>
            <a:off x="3643126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7" name="Tijdelijke aanduiding voor afbeelding 24"/>
          <p:cNvSpPr>
            <a:spLocks noGrp="1"/>
          </p:cNvSpPr>
          <p:nvPr>
            <p:ph type="pic" sz="quarter" idx="25" hasCustomPrompt="1"/>
          </p:nvPr>
        </p:nvSpPr>
        <p:spPr>
          <a:xfrm>
            <a:off x="4992803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8" name="Tijdelijke aanduiding voor afbeelding 24"/>
          <p:cNvSpPr>
            <a:spLocks noGrp="1"/>
          </p:cNvSpPr>
          <p:nvPr>
            <p:ph type="pic" sz="quarter" idx="26" hasCustomPrompt="1"/>
          </p:nvPr>
        </p:nvSpPr>
        <p:spPr>
          <a:xfrm>
            <a:off x="6342480" y="4594924"/>
            <a:ext cx="1116000" cy="455707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2" name="Tijdelijke aanduiding voor dianumm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23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67564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Tijdelijke aanduiding voor afbeelding 24"/>
          <p:cNvSpPr>
            <a:spLocks noGrp="1" noChangeAspect="1"/>
          </p:cNvSpPr>
          <p:nvPr>
            <p:ph type="pic" sz="quarter" idx="19"/>
          </p:nvPr>
        </p:nvSpPr>
        <p:spPr bwMode="auto">
          <a:xfrm>
            <a:off x="6553175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5" name="Tijdelijke aanduiding voor afbeelding 24"/>
          <p:cNvSpPr>
            <a:spLocks noGrp="1" noChangeAspect="1"/>
          </p:cNvSpPr>
          <p:nvPr>
            <p:ph type="pic" sz="quarter" idx="28"/>
          </p:nvPr>
        </p:nvSpPr>
        <p:spPr bwMode="auto">
          <a:xfrm>
            <a:off x="4959012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364849" y="2120875"/>
            <a:ext cx="2340000" cy="234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7" name="Tijdelijke aanduiding voor tekst 21"/>
          <p:cNvSpPr>
            <a:spLocks noGrp="1"/>
          </p:cNvSpPr>
          <p:nvPr>
            <p:ph type="body" sz="quarter" idx="20"/>
          </p:nvPr>
        </p:nvSpPr>
        <p:spPr>
          <a:xfrm>
            <a:off x="505856" y="1234871"/>
            <a:ext cx="8385731" cy="330620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nl-NL"/>
              <a:t>Klik om de modelstijlen te bewerken</a:t>
            </a:r>
            <a:endParaRPr lang="en-GB"/>
          </a:p>
        </p:txBody>
      </p:sp>
      <p:sp>
        <p:nvSpPr>
          <p:cNvPr id="28" name="Tijdelijke aanduiding voor tekst 21"/>
          <p:cNvSpPr>
            <a:spLocks noGrp="1"/>
          </p:cNvSpPr>
          <p:nvPr>
            <p:ph type="body" sz="quarter" idx="21"/>
          </p:nvPr>
        </p:nvSpPr>
        <p:spPr>
          <a:xfrm>
            <a:off x="505856" y="1648186"/>
            <a:ext cx="8385731" cy="330620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/>
            </a:lvl1pPr>
            <a:lvl2pPr marL="696913" indent="0">
              <a:lnSpc>
                <a:spcPts val="2000"/>
              </a:lnSpc>
              <a:buNone/>
              <a:defRPr sz="1600"/>
            </a:lvl2pPr>
            <a:lvl3pPr marL="1560512" indent="0">
              <a:lnSpc>
                <a:spcPts val="2000"/>
              </a:lnSpc>
              <a:buNone/>
              <a:defRPr sz="1600"/>
            </a:lvl3pPr>
            <a:lvl4pPr marL="2332037" indent="0">
              <a:lnSpc>
                <a:spcPts val="2000"/>
              </a:lnSpc>
              <a:buNone/>
              <a:defRPr sz="1600"/>
            </a:lvl4pPr>
            <a:lvl5pPr marL="3052763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nl-NL"/>
              <a:t>Klik om de modelstijlen te bewerken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516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>
          <a:blip r:embed="rId2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561600" y="169210"/>
            <a:ext cx="8330400" cy="612000"/>
          </a:xfrm>
          <a:prstGeom prst="rect">
            <a:avLst/>
          </a:prstGeom>
          <a:noFill/>
          <a:ln w="0">
            <a:gradFill>
              <a:gsLst>
                <a:gs pos="0">
                  <a:schemeClr val="tx1"/>
                </a:gs>
                <a:gs pos="1000">
                  <a:schemeClr val="tx1">
                    <a:alpha val="0"/>
                  </a:schemeClr>
                </a:gs>
                <a:gs pos="99000">
                  <a:srgbClr val="005172">
                    <a:alpha val="0"/>
                  </a:srgbClr>
                </a:gs>
                <a:gs pos="100000">
                  <a:schemeClr val="tx1"/>
                </a:gs>
              </a:gsLst>
              <a:lin ang="5400000" scaled="0"/>
            </a:gradFill>
          </a:ln>
        </p:spPr>
        <p:txBody>
          <a:bodyPr vert="horz" wrap="square" lIns="18000" tIns="18000" rIns="91440" bIns="180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GB" dirty="0" err="1"/>
              <a:t>Klik</a:t>
            </a:r>
            <a:r>
              <a:rPr lang="en-GB" dirty="0"/>
              <a:t> om de </a:t>
            </a:r>
            <a:r>
              <a:rPr lang="en-GB" dirty="0" err="1"/>
              <a:t>stijl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bewerken</a:t>
            </a:r>
            <a:endParaRPr lang="en-GB" dirty="0"/>
          </a:p>
        </p:txBody>
      </p:sp>
      <p:sp>
        <p:nvSpPr>
          <p:cNvPr id="1028" name="Tijdelijke aanduiding voor tekst 23"/>
          <p:cNvSpPr>
            <a:spLocks noGrp="1"/>
          </p:cNvSpPr>
          <p:nvPr>
            <p:ph type="body" idx="1"/>
          </p:nvPr>
        </p:nvSpPr>
        <p:spPr bwMode="auto">
          <a:xfrm>
            <a:off x="501567" y="1368000"/>
            <a:ext cx="8391607" cy="309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Klik</a:t>
            </a:r>
            <a:r>
              <a:rPr lang="en-GB" dirty="0"/>
              <a:t> om de </a:t>
            </a:r>
            <a:r>
              <a:rPr lang="en-GB" dirty="0" err="1"/>
              <a:t>modelstijlen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bewerken</a:t>
            </a:r>
            <a:endParaRPr lang="en-GB" dirty="0"/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endParaRPr lang="en-GB" dirty="0"/>
          </a:p>
        </p:txBody>
      </p:sp>
      <p:sp>
        <p:nvSpPr>
          <p:cNvPr id="4" name="Tijdelijke aanduiding voor dianummer 1"/>
          <p:cNvSpPr>
            <a:spLocks noGrp="1"/>
          </p:cNvSpPr>
          <p:nvPr>
            <p:ph type="sldNum" sz="quarter" idx="4"/>
          </p:nvPr>
        </p:nvSpPr>
        <p:spPr>
          <a:xfrm>
            <a:off x="8463600" y="4773600"/>
            <a:ext cx="468000" cy="123188"/>
          </a:xfrm>
          <a:prstGeom prst="rect">
            <a:avLst/>
          </a:prstGeom>
          <a:noFill/>
        </p:spPr>
        <p:txBody>
          <a:bodyPr wrap="square" tIns="0" rIns="36000" bIns="0" rtlCol="0">
            <a:noAutofit/>
          </a:bodyPr>
          <a:lstStyle>
            <a:lvl1pPr>
              <a:lnSpc>
                <a:spcPts val="900"/>
              </a:lnSpc>
              <a:defRPr lang="nl-NL" sz="800" smtClean="0">
                <a:latin typeface="Verdana" pitchFamily="34" charset="0"/>
              </a:defRPr>
            </a:lvl1pPr>
          </a:lstStyle>
          <a:p>
            <a:pPr algn="r"/>
            <a:fld id="{F25965E0-7062-474C-8671-DB3A3CE669B0}" type="slidenum">
              <a:rPr lang="nl-NL" smtClean="0"/>
              <a:pPr algn="r"/>
              <a:t>‹nr.›</a:t>
            </a:fld>
            <a:endParaRPr lang="nl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0F9202-33F5-5C76-BDBB-33202C6FA4B1}"/>
              </a:ext>
            </a:extLst>
          </p:cNvPr>
          <p:cNvPicPr>
            <a:picLocks/>
          </p:cNvPicPr>
          <p:nvPr userDrawn="1"/>
        </p:nvPicPr>
        <p:blipFill>
          <a:blip r:embed="rId23"/>
          <a:stretch>
            <a:fillRect/>
          </a:stretch>
        </p:blipFill>
        <p:spPr bwMode="hidden"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7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68" r:id="rId8"/>
    <p:sldLayoutId id="2147483664" r:id="rId9"/>
    <p:sldLayoutId id="2147483653" r:id="rId10"/>
    <p:sldLayoutId id="2147483655" r:id="rId11"/>
    <p:sldLayoutId id="2147483656" r:id="rId12"/>
    <p:sldLayoutId id="2147483657" r:id="rId13"/>
    <p:sldLayoutId id="2147483659" r:id="rId14"/>
    <p:sldLayoutId id="2147483660" r:id="rId15"/>
    <p:sldLayoutId id="2147483661" r:id="rId16"/>
    <p:sldLayoutId id="2147483663" r:id="rId17"/>
    <p:sldLayoutId id="2147483665" r:id="rId18"/>
    <p:sldLayoutId id="2147483654" r:id="rId19"/>
    <p:sldLayoutId id="2147483666" r:id="rId20"/>
  </p:sldLayoutIdLst>
  <p:hf hdr="0" ftr="0" dt="0"/>
  <p:txStyles>
    <p:titleStyle>
      <a:lvl1pPr algn="l" rtl="0" fontAlgn="base">
        <a:lnSpc>
          <a:spcPts val="3200"/>
        </a:lnSpc>
        <a:spcBef>
          <a:spcPct val="0"/>
        </a:spcBef>
        <a:spcAft>
          <a:spcPct val="0"/>
        </a:spcAft>
        <a:defRPr sz="2600" kern="1200">
          <a:solidFill>
            <a:schemeClr val="bg2"/>
          </a:solidFill>
          <a:latin typeface="Verdana" pitchFamily="34" charset="0"/>
          <a:ea typeface="+mj-ea"/>
          <a:cs typeface="+mj-cs"/>
        </a:defRPr>
      </a:lvl1pPr>
      <a:lvl2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2pPr>
      <a:lvl3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3pPr>
      <a:lvl4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4pPr>
      <a:lvl5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5pPr>
      <a:lvl6pPr marL="4572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6pPr>
      <a:lvl7pPr marL="9144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7pPr>
      <a:lvl8pPr marL="13716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8pPr>
      <a:lvl9pPr marL="18288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9pPr>
    </p:titleStyle>
    <p:bodyStyle>
      <a:lvl1pPr marL="252413" indent="-252413" algn="l" rtl="0" fontAlgn="base">
        <a:lnSpc>
          <a:spcPts val="2400"/>
        </a:lnSpc>
        <a:spcBef>
          <a:spcPts val="1100"/>
        </a:spcBef>
        <a:spcAft>
          <a:spcPct val="0"/>
        </a:spcAft>
        <a:buClr>
          <a:schemeClr val="bg2"/>
        </a:buClr>
        <a:buSzPct val="140000"/>
        <a:buFont typeface="Wingdings" pitchFamily="2" charset="2"/>
        <a:buChar char="§"/>
        <a:defRPr sz="1800" kern="1200">
          <a:solidFill>
            <a:schemeClr val="bg2"/>
          </a:solidFill>
          <a:latin typeface="Verdana" pitchFamily="34" charset="0"/>
          <a:ea typeface="+mn-ea"/>
          <a:cs typeface="+mn-cs"/>
        </a:defRPr>
      </a:lvl1pPr>
      <a:lvl2pPr marL="982663" indent="-285750" algn="l" rtl="0" fontAlgn="base">
        <a:lnSpc>
          <a:spcPts val="2400"/>
        </a:lnSpc>
        <a:spcBef>
          <a:spcPts val="900"/>
        </a:spcBef>
        <a:spcAft>
          <a:spcPct val="0"/>
        </a:spcAft>
        <a:buClr>
          <a:schemeClr val="bg2"/>
        </a:buClr>
        <a:buSzPct val="115000"/>
        <a:buFont typeface="Verdana" pitchFamily="34" charset="0"/>
        <a:buChar char="●"/>
        <a:defRPr sz="1800" kern="1200">
          <a:solidFill>
            <a:schemeClr val="bg2"/>
          </a:solidFill>
          <a:latin typeface="Verdana" pitchFamily="34" charset="0"/>
          <a:ea typeface="+mn-ea"/>
          <a:cs typeface="+mn-cs"/>
        </a:defRPr>
      </a:lvl2pPr>
      <a:lvl3pPr marL="1879600" indent="-319088" algn="l" rtl="0" fontAlgn="base">
        <a:lnSpc>
          <a:spcPts val="2400"/>
        </a:lnSpc>
        <a:spcBef>
          <a:spcPts val="900"/>
        </a:spcBef>
        <a:spcAft>
          <a:spcPct val="0"/>
        </a:spcAft>
        <a:buSzPct val="115000"/>
        <a:buFont typeface="Verdana" pitchFamily="34" charset="0"/>
        <a:buChar char="●"/>
        <a:defRPr sz="1800" kern="1200">
          <a:solidFill>
            <a:schemeClr val="bg2"/>
          </a:solidFill>
          <a:latin typeface="Verdana" pitchFamily="34" charset="0"/>
          <a:ea typeface="+mn-ea"/>
          <a:cs typeface="+mn-cs"/>
        </a:defRPr>
      </a:lvl3pPr>
      <a:lvl4pPr marL="2692400" indent="-360363" algn="l" rtl="0" fontAlgn="base">
        <a:lnSpc>
          <a:spcPts val="2400"/>
        </a:lnSpc>
        <a:spcBef>
          <a:spcPts val="900"/>
        </a:spcBef>
        <a:spcAft>
          <a:spcPct val="0"/>
        </a:spcAft>
        <a:buSzPct val="115000"/>
        <a:buFont typeface="Verdana" pitchFamily="34" charset="0"/>
        <a:buChar char="●"/>
        <a:defRPr sz="1800" kern="1200" baseline="0">
          <a:solidFill>
            <a:schemeClr val="bg2"/>
          </a:solidFill>
          <a:latin typeface="Verdana" pitchFamily="34" charset="0"/>
          <a:ea typeface="+mn-ea"/>
          <a:cs typeface="+mn-cs"/>
        </a:defRPr>
      </a:lvl4pPr>
      <a:lvl5pPr marL="3405188" indent="-352425" algn="l" rtl="0" fontAlgn="base">
        <a:lnSpc>
          <a:spcPts val="2400"/>
        </a:lnSpc>
        <a:spcBef>
          <a:spcPts val="900"/>
        </a:spcBef>
        <a:spcAft>
          <a:spcPct val="0"/>
        </a:spcAft>
        <a:buSzPct val="115000"/>
        <a:buFont typeface="Verdana" pitchFamily="34" charset="0"/>
        <a:buChar char="●"/>
        <a:defRPr sz="1800" kern="1200">
          <a:solidFill>
            <a:schemeClr val="bg2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Long read genome assembly course</a:t>
            </a:r>
          </a:p>
        </p:txBody>
      </p:sp>
      <p:pic>
        <p:nvPicPr>
          <p:cNvPr id="6" name="Picture Placeholder 5" descr="A tree next to a body of water&#10;&#10;Description automatically generated with medium confidence">
            <a:extLst>
              <a:ext uri="{FF2B5EF4-FFF2-40B4-BE49-F238E27FC236}">
                <a16:creationId xmlns:a16="http://schemas.microsoft.com/office/drawing/2014/main" id="{5E67F853-4AD1-1610-C855-73F68431225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2500" r="12500"/>
          <a:stretch>
            <a:fillRect/>
          </a:stretch>
        </p:blipFill>
        <p:spPr/>
      </p:pic>
      <p:pic>
        <p:nvPicPr>
          <p:cNvPr id="16" name="Tijdelijke aanduiding voor afbeelding 15"/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4" name="Tijdelijke aanduiding voor afbeelding 13"/>
          <p:cNvPicPr>
            <a:picLocks noGrp="1" noChangeAspect="1"/>
          </p:cNvPicPr>
          <p:nvPr>
            <p:ph type="pic" sz="quarter" idx="16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3" name="Tijdelijke aanduiding voor afbeelding 12"/>
          <p:cNvPicPr>
            <a:picLocks noGrp="1" noChangeAspect="1"/>
          </p:cNvPicPr>
          <p:nvPr>
            <p:ph type="pic" sz="quarter" idx="1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ijdelijke aanduiding voor tekst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2-day workshop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GB" dirty="0"/>
              <a:t>21/22 November 2024</a:t>
            </a:r>
          </a:p>
        </p:txBody>
      </p:sp>
    </p:spTree>
    <p:extLst>
      <p:ext uri="{BB962C8B-B14F-4D97-AF65-F5344CB8AC3E}">
        <p14:creationId xmlns:p14="http://schemas.microsoft.com/office/powerpoint/2010/main" val="1983885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0A225-3ADC-62AB-77A8-0DC419EED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Genome assembly process: de Bruijn graph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23E5C-6183-2F04-8659-F6F7213A4D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10</a:t>
            </a:fld>
            <a:endParaRPr lang="nl-NL"/>
          </a:p>
        </p:txBody>
      </p:sp>
      <p:pic>
        <p:nvPicPr>
          <p:cNvPr id="6" name="Picture 5" descr="Chart, scatter chart&#10;&#10;Description automatically generated with medium confidence">
            <a:extLst>
              <a:ext uri="{FF2B5EF4-FFF2-40B4-BE49-F238E27FC236}">
                <a16:creationId xmlns:a16="http://schemas.microsoft.com/office/drawing/2014/main" id="{920E3F87-A176-1253-4AB8-787CCAE73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364" y="873192"/>
            <a:ext cx="6281660" cy="376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79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F4EE53-FEDB-A5F2-98E9-ABD6D2525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 err="1"/>
              <a:t>Hifiasm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4A1573-3F99-4539-96EA-BD10AEF129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11</a:t>
            </a:fld>
            <a:endParaRPr lang="nl-NL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9B69A19-08DC-53F0-8DAE-4864A6BC0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237" y="0"/>
            <a:ext cx="6129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062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F7163E0F-4090-79B3-76A4-E94160D0E5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3200" y="1120256"/>
            <a:ext cx="8398800" cy="3092400"/>
          </a:xfrm>
        </p:spPr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use</a:t>
            </a:r>
            <a:r>
              <a:rPr lang="nl-NL" dirty="0"/>
              <a:t> of Large Language </a:t>
            </a:r>
            <a:r>
              <a:rPr lang="nl-NL" dirty="0" err="1"/>
              <a:t>models</a:t>
            </a:r>
            <a:r>
              <a:rPr lang="nl-NL" dirty="0"/>
              <a:t> are </a:t>
            </a:r>
            <a:r>
              <a:rPr lang="nl-NL" dirty="0" err="1"/>
              <a:t>highly</a:t>
            </a:r>
            <a:r>
              <a:rPr lang="nl-NL" dirty="0"/>
              <a:t> </a:t>
            </a:r>
            <a:r>
              <a:rPr lang="nl-NL" dirty="0" err="1"/>
              <a:t>encouraged</a:t>
            </a:r>
            <a:endParaRPr lang="nl-NL" dirty="0"/>
          </a:p>
          <a:p>
            <a:pPr lvl="1"/>
            <a:r>
              <a:rPr lang="nl-NL" dirty="0" err="1"/>
              <a:t>Creating</a:t>
            </a:r>
            <a:r>
              <a:rPr lang="nl-NL" dirty="0"/>
              <a:t> experiment flow</a:t>
            </a:r>
          </a:p>
          <a:p>
            <a:pPr lvl="1"/>
            <a:r>
              <a:rPr lang="nl-NL" dirty="0" err="1"/>
              <a:t>Explaining</a:t>
            </a:r>
            <a:r>
              <a:rPr lang="nl-NL" dirty="0"/>
              <a:t> concept</a:t>
            </a:r>
          </a:p>
          <a:p>
            <a:pPr lvl="1"/>
            <a:r>
              <a:rPr lang="nl-NL" dirty="0"/>
              <a:t>Tool </a:t>
            </a:r>
            <a:r>
              <a:rPr lang="nl-NL" dirty="0" err="1"/>
              <a:t>selection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explaination</a:t>
            </a:r>
            <a:r>
              <a:rPr lang="nl-NL" dirty="0"/>
              <a:t> of CLI</a:t>
            </a:r>
          </a:p>
          <a:p>
            <a:pPr lvl="1"/>
            <a:r>
              <a:rPr lang="nl-NL" dirty="0"/>
              <a:t>Debugging </a:t>
            </a:r>
            <a:r>
              <a:rPr lang="nl-NL" dirty="0" err="1"/>
              <a:t>and</a:t>
            </a:r>
            <a:r>
              <a:rPr lang="nl-NL" dirty="0"/>
              <a:t> error </a:t>
            </a:r>
            <a:r>
              <a:rPr lang="nl-NL" dirty="0" err="1"/>
              <a:t>message</a:t>
            </a:r>
            <a:r>
              <a:rPr lang="nl-NL" dirty="0"/>
              <a:t> </a:t>
            </a:r>
            <a:r>
              <a:rPr lang="nl-NL" dirty="0" err="1"/>
              <a:t>parsing</a:t>
            </a:r>
            <a:endParaRPr lang="nl-NL" dirty="0"/>
          </a:p>
          <a:p>
            <a:r>
              <a:rPr lang="nl-NL" i="1" dirty="0" err="1"/>
              <a:t>Can</a:t>
            </a:r>
            <a:r>
              <a:rPr lang="nl-NL" i="1" dirty="0"/>
              <a:t> </a:t>
            </a:r>
            <a:r>
              <a:rPr lang="nl-NL" i="1" dirty="0" err="1"/>
              <a:t>you</a:t>
            </a:r>
            <a:r>
              <a:rPr lang="nl-NL" i="1" dirty="0"/>
              <a:t> </a:t>
            </a:r>
            <a:r>
              <a:rPr lang="nl-NL" i="1" dirty="0" err="1"/>
              <a:t>explain</a:t>
            </a:r>
            <a:r>
              <a:rPr lang="nl-NL" i="1" dirty="0"/>
              <a:t> </a:t>
            </a:r>
            <a:r>
              <a:rPr lang="nl-NL" i="1" dirty="0" err="1"/>
              <a:t>the</a:t>
            </a:r>
            <a:r>
              <a:rPr lang="nl-NL" i="1" dirty="0"/>
              <a:t> </a:t>
            </a:r>
            <a:r>
              <a:rPr lang="nl-NL" i="1" dirty="0" err="1"/>
              <a:t>difference</a:t>
            </a:r>
            <a:r>
              <a:rPr lang="nl-NL" i="1" dirty="0"/>
              <a:t> </a:t>
            </a:r>
            <a:r>
              <a:rPr lang="nl-NL" i="1" dirty="0" err="1"/>
              <a:t>between</a:t>
            </a:r>
            <a:r>
              <a:rPr lang="nl-NL" i="1" dirty="0"/>
              <a:t> </a:t>
            </a:r>
            <a:r>
              <a:rPr lang="nl-NL" i="1" dirty="0" err="1"/>
              <a:t>pacbio</a:t>
            </a:r>
            <a:r>
              <a:rPr lang="nl-NL" i="1" dirty="0"/>
              <a:t> </a:t>
            </a:r>
            <a:r>
              <a:rPr lang="nl-NL" i="1" dirty="0" err="1"/>
              <a:t>raw</a:t>
            </a:r>
            <a:r>
              <a:rPr lang="nl-NL" i="1" dirty="0"/>
              <a:t> </a:t>
            </a:r>
            <a:r>
              <a:rPr lang="nl-NL" i="1" dirty="0" err="1"/>
              <a:t>reads</a:t>
            </a:r>
            <a:r>
              <a:rPr lang="nl-NL" i="1" dirty="0"/>
              <a:t>, </a:t>
            </a:r>
            <a:r>
              <a:rPr lang="nl-NL" i="1" dirty="0" err="1"/>
              <a:t>subreads</a:t>
            </a:r>
            <a:r>
              <a:rPr lang="nl-NL" i="1" dirty="0"/>
              <a:t> </a:t>
            </a:r>
            <a:r>
              <a:rPr lang="nl-NL" i="1" dirty="0" err="1"/>
              <a:t>and</a:t>
            </a:r>
            <a:r>
              <a:rPr lang="nl-NL" i="1" dirty="0"/>
              <a:t> hifi </a:t>
            </a:r>
            <a:r>
              <a:rPr lang="nl-NL" i="1" dirty="0" err="1"/>
              <a:t>reads</a:t>
            </a:r>
            <a:r>
              <a:rPr lang="nl-NL" i="1" dirty="0"/>
              <a:t>? </a:t>
            </a:r>
            <a:r>
              <a:rPr lang="nl-NL" i="1" dirty="0" err="1"/>
              <a:t>I’m</a:t>
            </a:r>
            <a:r>
              <a:rPr lang="nl-NL" i="1" dirty="0"/>
              <a:t> </a:t>
            </a:r>
            <a:r>
              <a:rPr lang="nl-NL" i="1" dirty="0" err="1"/>
              <a:t>completely</a:t>
            </a:r>
            <a:r>
              <a:rPr lang="nl-NL" i="1" dirty="0"/>
              <a:t> new </a:t>
            </a:r>
            <a:r>
              <a:rPr lang="nl-NL" i="1" dirty="0" err="1"/>
              <a:t>to</a:t>
            </a:r>
            <a:r>
              <a:rPr lang="nl-NL" i="1" dirty="0"/>
              <a:t> these </a:t>
            </a:r>
            <a:r>
              <a:rPr lang="nl-NL" i="1"/>
              <a:t>concepts</a:t>
            </a:r>
          </a:p>
          <a:p>
            <a:r>
              <a:rPr lang="nl-NL" i="1" dirty="0"/>
              <a:t>I have a set of </a:t>
            </a:r>
            <a:r>
              <a:rPr lang="nl-NL" i="1" dirty="0" err="1"/>
              <a:t>pacbio</a:t>
            </a:r>
            <a:r>
              <a:rPr lang="nl-NL" i="1" dirty="0"/>
              <a:t> </a:t>
            </a:r>
            <a:r>
              <a:rPr lang="nl-NL" i="1" dirty="0" err="1"/>
              <a:t>reads</a:t>
            </a:r>
            <a:r>
              <a:rPr lang="nl-NL" i="1" dirty="0"/>
              <a:t> </a:t>
            </a:r>
            <a:r>
              <a:rPr lang="nl-NL" i="1" dirty="0" err="1"/>
              <a:t>which</a:t>
            </a:r>
            <a:r>
              <a:rPr lang="nl-NL" i="1" dirty="0"/>
              <a:t> I </a:t>
            </a:r>
            <a:r>
              <a:rPr lang="nl-NL" i="1" dirty="0" err="1"/>
              <a:t>need</a:t>
            </a:r>
            <a:r>
              <a:rPr lang="nl-NL" i="1" dirty="0"/>
              <a:t> </a:t>
            </a:r>
            <a:r>
              <a:rPr lang="nl-NL" i="1" dirty="0" err="1"/>
              <a:t>to</a:t>
            </a:r>
            <a:r>
              <a:rPr lang="nl-NL" i="1" dirty="0"/>
              <a:t> map </a:t>
            </a:r>
            <a:r>
              <a:rPr lang="nl-NL" i="1" dirty="0" err="1"/>
              <a:t>to</a:t>
            </a:r>
            <a:r>
              <a:rPr lang="nl-NL" i="1" dirty="0"/>
              <a:t> </a:t>
            </a:r>
            <a:r>
              <a:rPr lang="nl-NL" i="1" dirty="0" err="1"/>
              <a:t>my</a:t>
            </a:r>
            <a:r>
              <a:rPr lang="nl-NL" i="1" dirty="0"/>
              <a:t> large </a:t>
            </a:r>
            <a:r>
              <a:rPr lang="nl-NL" i="1" dirty="0" err="1"/>
              <a:t>genome</a:t>
            </a:r>
            <a:r>
              <a:rPr lang="nl-NL" i="1" dirty="0"/>
              <a:t>. </a:t>
            </a:r>
            <a:r>
              <a:rPr lang="nl-NL" i="1" dirty="0" err="1"/>
              <a:t>Which</a:t>
            </a:r>
            <a:r>
              <a:rPr lang="nl-NL" i="1" dirty="0"/>
              <a:t> tool </a:t>
            </a:r>
            <a:r>
              <a:rPr lang="nl-NL" i="1" dirty="0" err="1"/>
              <a:t>would</a:t>
            </a:r>
            <a:r>
              <a:rPr lang="nl-NL" i="1" dirty="0"/>
              <a:t> </a:t>
            </a:r>
            <a:r>
              <a:rPr lang="nl-NL" i="1" dirty="0" err="1"/>
              <a:t>you</a:t>
            </a:r>
            <a:r>
              <a:rPr lang="nl-NL" i="1" dirty="0"/>
              <a:t> </a:t>
            </a:r>
            <a:r>
              <a:rPr lang="nl-NL" i="1" dirty="0" err="1"/>
              <a:t>recommend</a:t>
            </a:r>
            <a:r>
              <a:rPr lang="nl-NL" i="1" dirty="0"/>
              <a:t>?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8B21692-01A6-ADF3-B2E7-76FEBC8D3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nl-NL" dirty="0" err="1"/>
              <a:t>ChatGPT</a:t>
            </a:r>
            <a:r>
              <a:rPr lang="nl-NL" dirty="0"/>
              <a:t> &amp; </a:t>
            </a:r>
            <a:r>
              <a:rPr lang="nl-NL" dirty="0" err="1"/>
              <a:t>other</a:t>
            </a:r>
            <a:r>
              <a:rPr lang="nl-NL" dirty="0"/>
              <a:t> </a:t>
            </a:r>
            <a:r>
              <a:rPr lang="nl-NL" dirty="0" err="1"/>
              <a:t>LLMs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762D4DD-DDBE-BF31-2746-C193867B20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9420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61600" y="169210"/>
            <a:ext cx="3816000" cy="576832"/>
          </a:xfrm>
        </p:spPr>
        <p:txBody>
          <a:bodyPr/>
          <a:lstStyle/>
          <a:p>
            <a:r>
              <a:rPr lang="en-GB" dirty="0"/>
              <a:t>Let’s start</a:t>
            </a:r>
          </a:p>
        </p:txBody>
      </p:sp>
      <p:pic>
        <p:nvPicPr>
          <p:cNvPr id="3" name="Picture Placeholder 2" descr="A picture containing blue, porcelain, ceramic ware&#10;&#10;Description automatically generated">
            <a:extLst>
              <a:ext uri="{FF2B5EF4-FFF2-40B4-BE49-F238E27FC236}">
                <a16:creationId xmlns:a16="http://schemas.microsoft.com/office/drawing/2014/main" id="{6FF95A14-8CC6-5CF3-8C34-15C90626002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72" r="72"/>
          <a:stretch>
            <a:fillRect/>
          </a:stretch>
        </p:blipFill>
        <p:spPr/>
      </p:pic>
      <p:sp>
        <p:nvSpPr>
          <p:cNvPr id="19" name="Tijdelijke aanduiding voor dianummer 1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13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BFDC00-EA46-5ED6-E64D-875CD64C9D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436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Learn the basics of genome assemblies</a:t>
            </a:r>
          </a:p>
          <a:p>
            <a:r>
              <a:rPr lang="en-GB" dirty="0"/>
              <a:t>We will go through the entire process</a:t>
            </a:r>
          </a:p>
          <a:p>
            <a:pPr lvl="1"/>
            <a:r>
              <a:rPr lang="en-GB" dirty="0"/>
              <a:t>Read quality</a:t>
            </a:r>
          </a:p>
          <a:p>
            <a:pPr lvl="1"/>
            <a:r>
              <a:rPr lang="en-GB" dirty="0"/>
              <a:t>Genome assembly</a:t>
            </a:r>
          </a:p>
          <a:p>
            <a:pPr lvl="1"/>
            <a:r>
              <a:rPr lang="en-GB" dirty="0"/>
              <a:t>Comparison &amp; validation</a:t>
            </a:r>
          </a:p>
          <a:p>
            <a:r>
              <a:rPr lang="en-GB" dirty="0"/>
              <a:t>Gain hands-on experience</a:t>
            </a:r>
          </a:p>
          <a:p>
            <a:r>
              <a:rPr lang="en-GB" dirty="0"/>
              <a:t>Discuss and evaluate our findings</a:t>
            </a:r>
          </a:p>
          <a:p>
            <a:pPr lvl="1"/>
            <a:endParaRPr lang="en-GB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Aim of the workshop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7016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874334-28A3-8536-E5B4-341B19D6DA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3200" y="1225595"/>
            <a:ext cx="8398800" cy="3092400"/>
          </a:xfrm>
        </p:spPr>
        <p:txBody>
          <a:bodyPr/>
          <a:lstStyle/>
          <a:p>
            <a:r>
              <a:rPr lang="en-GB" dirty="0"/>
              <a:t>Christina Papastolopoulou</a:t>
            </a:r>
          </a:p>
          <a:p>
            <a:pPr lvl="1"/>
            <a:r>
              <a:rPr lang="en-GB" dirty="0"/>
              <a:t>MSc, currently doing her PhD in bioinformatics (plant </a:t>
            </a:r>
            <a:r>
              <a:rPr lang="en-GB" dirty="0" err="1"/>
              <a:t>pangenomics</a:t>
            </a:r>
            <a:r>
              <a:rPr lang="en-GB" dirty="0"/>
              <a:t>)</a:t>
            </a:r>
          </a:p>
          <a:p>
            <a:r>
              <a:rPr lang="en-GB" dirty="0"/>
              <a:t>Sven Warris</a:t>
            </a:r>
          </a:p>
          <a:p>
            <a:pPr lvl="1"/>
            <a:r>
              <a:rPr lang="en-GB" dirty="0"/>
              <a:t>PhD in bioinformatics, researcher Applied Bioinformatics</a:t>
            </a:r>
          </a:p>
          <a:p>
            <a:pPr lvl="1"/>
            <a:r>
              <a:rPr lang="en-GB" dirty="0"/>
              <a:t>Netherlands Plant Eco-phenotyping Centre </a:t>
            </a:r>
          </a:p>
          <a:p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November 21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room B0106 in the Forum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building.</a:t>
            </a:r>
          </a:p>
          <a:p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</a:rPr>
              <a:t>November 22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room B0106 in the Forum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building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77D25F1-DDCF-23D6-9730-D3B58045E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General information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1E1D2-3482-83D9-F04B-A1A93C5162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0188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A0A80F-91FB-F7B8-4CB4-1A68005352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Google docs link in the course materials</a:t>
            </a:r>
          </a:p>
          <a:p>
            <a:pPr lvl="1"/>
            <a:r>
              <a:rPr lang="en-GB" dirty="0"/>
              <a:t>Post your results, questions, observations, etc</a:t>
            </a:r>
          </a:p>
          <a:p>
            <a:pPr lvl="1"/>
            <a:r>
              <a:rPr lang="en-GB" dirty="0"/>
              <a:t>Be respectful</a:t>
            </a:r>
          </a:p>
          <a:p>
            <a:r>
              <a:rPr lang="en-GB" dirty="0"/>
              <a:t>Coffee, Tea &amp; lunch are provided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9EE0FC1-FACE-4B08-245F-3482D389A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General information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01C92-7A57-38F4-F0E6-648A55143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4</a:t>
            </a:fld>
            <a:endParaRPr lang="nl-NL"/>
          </a:p>
        </p:txBody>
      </p:sp>
      <p:pic>
        <p:nvPicPr>
          <p:cNvPr id="6" name="Afbeelding 5" descr="Afbeelding met voedsel, produceren, fruit, Natuurlijke voeding&#10;&#10;Automatisch gegenereerde beschrijving">
            <a:extLst>
              <a:ext uri="{FF2B5EF4-FFF2-40B4-BE49-F238E27FC236}">
                <a16:creationId xmlns:a16="http://schemas.microsoft.com/office/drawing/2014/main" id="{9FB11BD3-A76A-9777-D71E-F60EFC4D3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8438" y="2292722"/>
            <a:ext cx="2480878" cy="2480878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3757168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9D631F-5390-86EF-3CF2-E72B94570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Kiwifruit region of ~2.5Mb</a:t>
            </a:r>
          </a:p>
          <a:p>
            <a:pPr lvl="1"/>
            <a:r>
              <a:rPr lang="en-GB" dirty="0"/>
              <a:t>diploid</a:t>
            </a:r>
          </a:p>
          <a:p>
            <a:r>
              <a:rPr lang="en-GB" dirty="0"/>
              <a:t>Mapped PacBio </a:t>
            </a:r>
            <a:r>
              <a:rPr lang="en-GB" dirty="0" err="1"/>
              <a:t>Hifi</a:t>
            </a:r>
            <a:r>
              <a:rPr lang="en-GB" dirty="0"/>
              <a:t> &amp; Nanopore data &amp; extracted reads</a:t>
            </a:r>
          </a:p>
          <a:p>
            <a:r>
              <a:rPr lang="en-GB" dirty="0"/>
              <a:t>assembly-stats, </a:t>
            </a:r>
            <a:r>
              <a:rPr lang="en-GB" dirty="0" err="1"/>
              <a:t>quast</a:t>
            </a:r>
            <a:r>
              <a:rPr lang="en-GB" dirty="0"/>
              <a:t>, </a:t>
            </a:r>
            <a:r>
              <a:rPr lang="en-GB" dirty="0" err="1"/>
              <a:t>seqtk</a:t>
            </a:r>
            <a:r>
              <a:rPr lang="en-GB" dirty="0"/>
              <a:t>, Tablet</a:t>
            </a:r>
          </a:p>
          <a:p>
            <a:r>
              <a:rPr lang="en-GB" dirty="0"/>
              <a:t>Minimap2, mummer 4</a:t>
            </a:r>
          </a:p>
          <a:p>
            <a:r>
              <a:rPr lang="en-GB" dirty="0" err="1"/>
              <a:t>Flye</a:t>
            </a:r>
            <a:r>
              <a:rPr lang="en-GB" dirty="0"/>
              <a:t> assembler</a:t>
            </a:r>
          </a:p>
          <a:p>
            <a:r>
              <a:rPr lang="en-GB" dirty="0" err="1"/>
              <a:t>Hifiasm</a:t>
            </a:r>
            <a:r>
              <a:rPr lang="en-GB" dirty="0"/>
              <a:t> assembler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CCAEC8D-5B71-3F6C-7D03-C4F15FE31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Data &amp;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5F973-9A8C-45F9-3D3F-237218FCA2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5</a:t>
            </a:fld>
            <a:endParaRPr lang="nl-NL"/>
          </a:p>
        </p:txBody>
      </p:sp>
      <p:pic>
        <p:nvPicPr>
          <p:cNvPr id="6" name="Afbeelding 5" descr="Afbeelding met fruit, kiwi&#10;&#10;Automatisch gegenereerde beschrijving">
            <a:extLst>
              <a:ext uri="{FF2B5EF4-FFF2-40B4-BE49-F238E27FC236}">
                <a16:creationId xmlns:a16="http://schemas.microsoft.com/office/drawing/2014/main" id="{B150FA27-4577-23AA-0726-ECB3867EE2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197" r="880" b="1922"/>
          <a:stretch/>
        </p:blipFill>
        <p:spPr>
          <a:xfrm>
            <a:off x="6220120" y="2689148"/>
            <a:ext cx="2355930" cy="2207640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831005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9924EEC-A949-0B81-E37F-B2BA893188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3200" y="927947"/>
            <a:ext cx="8398800" cy="3532453"/>
          </a:xfrm>
        </p:spPr>
        <p:txBody>
          <a:bodyPr/>
          <a:lstStyle/>
          <a:p>
            <a:r>
              <a:rPr lang="en-US" dirty="0"/>
              <a:t>Long reads &gt; 50kb</a:t>
            </a:r>
          </a:p>
          <a:p>
            <a:r>
              <a:rPr lang="en-US" dirty="0"/>
              <a:t>High throughput</a:t>
            </a:r>
          </a:p>
          <a:p>
            <a:r>
              <a:rPr lang="en-US"/>
              <a:t>Error </a:t>
            </a:r>
            <a:r>
              <a:rPr lang="en-US" dirty="0"/>
              <a:t>rate &lt; 10-15%</a:t>
            </a:r>
          </a:p>
          <a:p>
            <a:r>
              <a:rPr lang="en-US" dirty="0"/>
              <a:t>Proven technology</a:t>
            </a:r>
          </a:p>
          <a:p>
            <a:r>
              <a:rPr lang="en-US" i="1" dirty="0"/>
              <a:t>De novo </a:t>
            </a:r>
            <a:r>
              <a:rPr lang="en-US" dirty="0"/>
              <a:t>assembly (but compute intensive)</a:t>
            </a:r>
          </a:p>
          <a:p>
            <a:r>
              <a:rPr lang="en-US" dirty="0"/>
              <a:t>Structural variant detection (re-sequencing)</a:t>
            </a:r>
          </a:p>
          <a:p>
            <a:r>
              <a:rPr lang="en-US" dirty="0"/>
              <a:t>Full-length RNA (</a:t>
            </a:r>
            <a:r>
              <a:rPr lang="en-US" dirty="0" err="1"/>
              <a:t>IsoSeq</a:t>
            </a:r>
            <a:r>
              <a:rPr lang="en-US" dirty="0"/>
              <a:t> sequencing)</a:t>
            </a:r>
          </a:p>
          <a:p>
            <a:r>
              <a:rPr lang="en-US" dirty="0"/>
              <a:t>Amplicon sequencing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C33235-8109-ADF6-8B3C-DACB3B66C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PacBio Sequel </a:t>
            </a:r>
            <a:r>
              <a:rPr lang="en-GB" dirty="0" err="1"/>
              <a:t>IIe</a:t>
            </a:r>
            <a:r>
              <a:rPr lang="en-GB" dirty="0"/>
              <a:t> / </a:t>
            </a:r>
            <a:r>
              <a:rPr lang="en-GB" dirty="0" err="1"/>
              <a:t>Revio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523F6-2233-F576-C4CA-364677D48F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2566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5479DDB-2B85-FCDC-0CC5-8696826A4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PacBio HiFi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1A0BC-E655-FB16-F1FC-F0A0296F1C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7</a:t>
            </a:fld>
            <a:endParaRPr lang="nl-N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DAAF57D-5561-C7F9-3D82-BB0D52B0C9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41" t="28852" r="6640" b="7192"/>
          <a:stretch/>
        </p:blipFill>
        <p:spPr>
          <a:xfrm>
            <a:off x="488302" y="813308"/>
            <a:ext cx="7975298" cy="3289574"/>
          </a:xfrm>
          <a:prstGeom prst="rect">
            <a:avLst/>
          </a:prstGeom>
        </p:spPr>
      </p:pic>
      <p:pic>
        <p:nvPicPr>
          <p:cNvPr id="6" name="Afbeelding 6">
            <a:extLst>
              <a:ext uri="{FF2B5EF4-FFF2-40B4-BE49-F238E27FC236}">
                <a16:creationId xmlns:a16="http://schemas.microsoft.com/office/drawing/2014/main" id="{6FC90A4A-CEA2-4387-85BF-FCEC9C890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688" y="3556358"/>
            <a:ext cx="2123563" cy="1592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496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13A546-6FF3-8ACA-972C-1BA0239958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520" y="1025550"/>
            <a:ext cx="8398800" cy="3092400"/>
          </a:xfrm>
        </p:spPr>
        <p:txBody>
          <a:bodyPr/>
          <a:lstStyle/>
          <a:p>
            <a:r>
              <a:rPr lang="en-US" dirty="0"/>
              <a:t>Extremely long reads &gt; 200kb</a:t>
            </a:r>
          </a:p>
          <a:p>
            <a:r>
              <a:rPr lang="en-US" dirty="0"/>
              <a:t>High throughput</a:t>
            </a:r>
          </a:p>
          <a:p>
            <a:r>
              <a:rPr lang="en-US" dirty="0"/>
              <a:t>Error rate  5-10%</a:t>
            </a:r>
          </a:p>
          <a:p>
            <a:r>
              <a:rPr lang="en-US" dirty="0"/>
              <a:t>Low DNA input requirements</a:t>
            </a:r>
          </a:p>
          <a:p>
            <a:r>
              <a:rPr lang="en-US" dirty="0"/>
              <a:t>Direct sequencing</a:t>
            </a:r>
          </a:p>
          <a:p>
            <a:r>
              <a:rPr lang="en-US" i="1" dirty="0"/>
              <a:t>De novo</a:t>
            </a:r>
            <a:r>
              <a:rPr lang="en-US" dirty="0"/>
              <a:t> assembly (but very compute intensive)</a:t>
            </a:r>
          </a:p>
          <a:p>
            <a:r>
              <a:rPr lang="en-US" dirty="0"/>
              <a:t>Structural variant detection</a:t>
            </a:r>
          </a:p>
          <a:p>
            <a:r>
              <a:rPr lang="en-US" dirty="0"/>
              <a:t>Unstable in data production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C4E9206-B08A-F49F-38C8-7B585B71C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Oxford Nanopore Technologies sequencing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9D7F8-BB22-27B8-51D8-709EA66DFF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954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15C8C9-4667-C0DC-0E62-0ECC12BD68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D50BBCB-833E-1D6B-7DA1-9D3D30C79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00" y="169210"/>
            <a:ext cx="8330400" cy="576832"/>
          </a:xfrm>
        </p:spPr>
        <p:txBody>
          <a:bodyPr/>
          <a:lstStyle/>
          <a:p>
            <a:r>
              <a:rPr lang="en-GB" dirty="0"/>
              <a:t>Oxford Nanopore Technologies sequencing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7CB6F-4B3D-4F93-2B39-0BEB7C8EA0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F25965E0-7062-474C-8671-DB3A3CE669B0}" type="slidenum">
              <a:rPr lang="nl-NL" smtClean="0"/>
              <a:pPr algn="r"/>
              <a:t>9</a:t>
            </a:fld>
            <a:endParaRPr lang="nl-NL"/>
          </a:p>
        </p:txBody>
      </p:sp>
      <p:pic>
        <p:nvPicPr>
          <p:cNvPr id="5" name="Afbeelding 6">
            <a:extLst>
              <a:ext uri="{FF2B5EF4-FFF2-40B4-BE49-F238E27FC236}">
                <a16:creationId xmlns:a16="http://schemas.microsoft.com/office/drawing/2014/main" id="{9B6675A6-4454-4944-BD75-723BA95203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2262" y="806482"/>
            <a:ext cx="6126745" cy="3530536"/>
          </a:xfrm>
          <a:prstGeom prst="rect">
            <a:avLst/>
          </a:prstGeom>
        </p:spPr>
      </p:pic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FC802678-6C42-723D-F2C5-A89204546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174" y="3373072"/>
            <a:ext cx="5471409" cy="1666315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F2D61102-B840-645E-6F6A-FC910562C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882" y="773937"/>
            <a:ext cx="4356118" cy="257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417768"/>
      </p:ext>
    </p:extLst>
  </p:cSld>
  <p:clrMapOvr>
    <a:masterClrMapping/>
  </p:clrMapOvr>
</p:sld>
</file>

<file path=ppt/theme/theme1.xml><?xml version="1.0" encoding="utf-8"?>
<a:theme xmlns:a="http://schemas.openxmlformats.org/drawingml/2006/main" name="WUR">
  <a:themeElements>
    <a:clrScheme name="WUR 2022">
      <a:dk1>
        <a:srgbClr val="005172"/>
      </a:dk1>
      <a:lt1>
        <a:srgbClr val="FFFFFF"/>
      </a:lt1>
      <a:dk2>
        <a:srgbClr val="008A00"/>
      </a:dk2>
      <a:lt2>
        <a:srgbClr val="005172"/>
      </a:lt2>
      <a:accent1>
        <a:srgbClr val="6AADE4"/>
      </a:accent1>
      <a:accent2>
        <a:srgbClr val="D0B972"/>
      </a:accent2>
      <a:accent3>
        <a:srgbClr val="D5D2CA"/>
      </a:accent3>
      <a:accent4>
        <a:srgbClr val="FF7900"/>
      </a:accent4>
      <a:accent5>
        <a:srgbClr val="00549F"/>
      </a:accent5>
      <a:accent6>
        <a:srgbClr val="000000"/>
      </a:accent6>
      <a:hlink>
        <a:srgbClr val="00549F"/>
      </a:hlink>
      <a:folHlink>
        <a:srgbClr val="00549F"/>
      </a:folHlink>
    </a:clrScheme>
    <a:fontScheme name="Wageningen U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72000" numCol="1" spcCol="0" rtlCol="0" fromWordArt="0" anchor="ctr" anchorCtr="0" forceAA="0" compatLnSpc="1">
        <a:prstTxWarp prst="textNoShape">
          <a:avLst/>
        </a:prstTxWarp>
        <a:spAutoFit/>
      </a:bodyPr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587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ts val="1800"/>
          </a:lnSpc>
          <a:defRPr sz="1400" dirty="0" err="1" smtClean="0">
            <a:latin typeface="Verdana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328</Words>
  <Application>Microsoft Office PowerPoint</Application>
  <PresentationFormat>Diavoorstelling (16:9)</PresentationFormat>
  <Paragraphs>75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8" baseType="lpstr">
      <vt:lpstr>Arial</vt:lpstr>
      <vt:lpstr>Calibri</vt:lpstr>
      <vt:lpstr>Verdana</vt:lpstr>
      <vt:lpstr>Wingdings</vt:lpstr>
      <vt:lpstr>WUR</vt:lpstr>
      <vt:lpstr>Long read genome assembly course</vt:lpstr>
      <vt:lpstr>Aim of the workshop</vt:lpstr>
      <vt:lpstr>General information</vt:lpstr>
      <vt:lpstr>General information</vt:lpstr>
      <vt:lpstr>Data &amp; tools</vt:lpstr>
      <vt:lpstr>PacBio Sequel IIe / Revio</vt:lpstr>
      <vt:lpstr>PacBio HiFi</vt:lpstr>
      <vt:lpstr>Oxford Nanopore Technologies sequencing</vt:lpstr>
      <vt:lpstr>Oxford Nanopore Technologies sequencing</vt:lpstr>
      <vt:lpstr>Genome assembly process: de Bruijn graph</vt:lpstr>
      <vt:lpstr>Hifiasm</vt:lpstr>
      <vt:lpstr>ChatGPT &amp; other LLMs</vt:lpstr>
      <vt:lpstr>Let’s start</vt:lpstr>
    </vt:vector>
  </TitlesOfParts>
  <Company>Wageningen University &amp; Research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Warris, Sven</dc:creator>
  <cp:lastModifiedBy>Warris, Sven</cp:lastModifiedBy>
  <cp:revision>315</cp:revision>
  <dcterms:created xsi:type="dcterms:W3CDTF">2011-09-29T08:30:03Z</dcterms:created>
  <dcterms:modified xsi:type="dcterms:W3CDTF">2024-11-19T20:59:42Z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_Template">
    <vt:lpwstr>WHUKW</vt:lpwstr>
  </property>
</Properties>
</file>

<file path=docProps/thumbnail.jpeg>
</file>